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87" r:id="rId2"/>
    <p:sldMasterId id="2147483837" r:id="rId3"/>
  </p:sldMasterIdLst>
  <p:notesMasterIdLst>
    <p:notesMasterId r:id="rId7"/>
  </p:notesMasterIdLst>
  <p:sldIdLst>
    <p:sldId id="256" r:id="rId4"/>
    <p:sldId id="401" r:id="rId5"/>
    <p:sldId id="402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EC7A7-6A69-4021-B08B-ABE231E0424C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67BA-420B-4968-95B7-1B7EFB00E5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5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03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4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8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3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38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2"/>
            <a:ext cx="4011084" cy="116204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258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05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4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72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3833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867"/>
            <a:ext cx="7315200" cy="8043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6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9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5167"/>
            <a:ext cx="27432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5167"/>
            <a:ext cx="8026400" cy="58504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58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1254"/>
            <a:ext cx="8226490" cy="308376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86585"/>
            <a:ext cx="8229600" cy="13716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080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423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9350" y="192021"/>
            <a:ext cx="11713301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1621" y="1700808"/>
            <a:ext cx="10766987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815413" y="2603037"/>
            <a:ext cx="10766987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6984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308152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648" y="3388268"/>
            <a:ext cx="8229600" cy="13716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49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1" y="1828800"/>
            <a:ext cx="4572000" cy="4348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599" y="1828800"/>
            <a:ext cx="4572000" cy="4348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66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448" y="1627258"/>
            <a:ext cx="45720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8448" y="2373284"/>
            <a:ext cx="4572000" cy="38404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627258"/>
            <a:ext cx="45720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373284"/>
            <a:ext cx="4572000" cy="38404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29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8035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3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9330" y="457200"/>
            <a:ext cx="3603070" cy="15544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90" y="685800"/>
            <a:ext cx="61022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79330" y="2101850"/>
            <a:ext cx="3603070" cy="18288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856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2712" y="457200"/>
            <a:ext cx="3602736" cy="15544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-1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82712" y="2101850"/>
            <a:ext cx="3602736" cy="1828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9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410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50680" y="365125"/>
            <a:ext cx="164592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65125"/>
            <a:ext cx="7624664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792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202181"/>
            <a:ext cx="9793088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9616" y="1518947"/>
            <a:ext cx="8997128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653408" y="2421175"/>
            <a:ext cx="8997128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927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8DF1-3927-4EB5-B731-E9F865E166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45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943F6-C418-4339-8C7E-A12127BDE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7"/>
            <a:ext cx="10515600" cy="453429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734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313B4B-5B98-4B33-885A-DF7669E72D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5336" y="117298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1439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7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3133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185"/>
            <a:ext cx="10363200" cy="150071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0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75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hf hdr="0" ftr="0" dt="0"/>
  <p:txStyles>
    <p:titleStyle>
      <a:lvl1pPr algn="ctr" defTabSz="1219170" rtl="0" eaLnBrk="1" latinLnBrk="1" hangingPunct="1">
        <a:spcBef>
          <a:spcPct val="0"/>
        </a:spcBef>
        <a:buNone/>
        <a:defRPr sz="4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0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62303"/>
            <a:ext cx="9601200" cy="1069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799"/>
            <a:ext cx="9601200" cy="43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85492"/>
            <a:ext cx="609904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19253" y="6385492"/>
            <a:ext cx="98204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3532" y="6385492"/>
            <a:ext cx="82886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67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ibtil_TOEFLiBT/1578" TargetMode="External"/><Relationship Id="rId2" Type="http://schemas.openxmlformats.org/officeDocument/2006/relationships/hyperlink" Target="https://www.ets.org/toefl/ibt-enhancements/prep.html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" y="1184367"/>
            <a:ext cx="11199223" cy="30647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TOEFL iBT 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Interactive Course</a:t>
            </a:r>
            <a:br>
              <a:rPr lang="en-US" dirty="0">
                <a:solidFill>
                  <a:schemeClr val="accent5"/>
                </a:solidFill>
              </a:rPr>
            </a:b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5880100"/>
            <a:ext cx="355600" cy="296863"/>
          </a:xfrm>
        </p:spPr>
        <p:txBody>
          <a:bodyPr/>
          <a:lstStyle/>
          <a:p>
            <a:fld id="{52118DF1-3927-4EB5-B731-E9F865E166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8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C223-9CB9-4D67-AD5D-6D0AC6823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668" y="362303"/>
            <a:ext cx="8259932" cy="596485"/>
          </a:xfrm>
        </p:spPr>
        <p:txBody>
          <a:bodyPr/>
          <a:lstStyle/>
          <a:p>
            <a:r>
              <a:rPr lang="en-US" dirty="0"/>
              <a:t>TOEFL iBT Overview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94DE181-E3EE-4720-B8E3-A0F315F65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0438"/>
              </p:ext>
            </p:extLst>
          </p:nvPr>
        </p:nvGraphicFramePr>
        <p:xfrm>
          <a:off x="1295400" y="1171854"/>
          <a:ext cx="8259932" cy="492775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29966">
                  <a:extLst>
                    <a:ext uri="{9D8B030D-6E8A-4147-A177-3AD203B41FA5}">
                      <a16:colId xmlns:a16="http://schemas.microsoft.com/office/drawing/2014/main" val="2617612580"/>
                    </a:ext>
                  </a:extLst>
                </a:gridCol>
                <a:gridCol w="4129966">
                  <a:extLst>
                    <a:ext uri="{9D8B030D-6E8A-4147-A177-3AD203B41FA5}">
                      <a16:colId xmlns:a16="http://schemas.microsoft.com/office/drawing/2014/main" val="2357408529"/>
                    </a:ext>
                  </a:extLst>
                </a:gridCol>
              </a:tblGrid>
              <a:tr h="3546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505521"/>
                  </a:ext>
                </a:extLst>
              </a:tr>
              <a:tr h="883658">
                <a:tc>
                  <a:txBody>
                    <a:bodyPr/>
                    <a:lstStyle/>
                    <a:p>
                      <a:r>
                        <a:rPr lang="en-US" b="0" dirty="0"/>
                        <a:t>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2 Passages, 10 questions each</a:t>
                      </a:r>
                    </a:p>
                    <a:p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36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709764"/>
                  </a:ext>
                </a:extLst>
              </a:tr>
              <a:tr h="1148755">
                <a:tc>
                  <a:txBody>
                    <a:bodyPr/>
                    <a:lstStyle/>
                    <a:p>
                      <a:r>
                        <a:rPr lang="en-US" b="0" dirty="0"/>
                        <a:t>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3 lectures, 6 questions each</a:t>
                      </a:r>
                    </a:p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2 Conversations, 5 questions each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36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42849"/>
                  </a:ext>
                </a:extLst>
              </a:tr>
              <a:tr h="354666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No 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292332"/>
                  </a:ext>
                </a:extLst>
              </a:tr>
              <a:tr h="883658">
                <a:tc>
                  <a:txBody>
                    <a:bodyPr/>
                    <a:lstStyle/>
                    <a:p>
                      <a:r>
                        <a:rPr lang="en-US" b="0" dirty="0"/>
                        <a:t>Speaking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4 tasks, 1 independent, 3 integrated</a:t>
                      </a:r>
                    </a:p>
                    <a:p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16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321221"/>
                  </a:ext>
                </a:extLst>
              </a:tr>
              <a:tr h="618561">
                <a:tc>
                  <a:txBody>
                    <a:bodyPr/>
                    <a:lstStyle/>
                    <a:p>
                      <a:r>
                        <a:rPr lang="en-US" b="0" dirty="0"/>
                        <a:t>Writing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1 integrated: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20 minutes</a:t>
                      </a:r>
                    </a:p>
                    <a:p>
                      <a:r>
                        <a:rPr lang="en-US" b="0" dirty="0">
                          <a:solidFill>
                            <a:srgbClr val="0033CC"/>
                          </a:solidFill>
                        </a:rPr>
                        <a:t>1 Writing for an Academic Discussion: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10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370726"/>
                  </a:ext>
                </a:extLst>
              </a:tr>
              <a:tr h="354666">
                <a:tc>
                  <a:txBody>
                    <a:bodyPr/>
                    <a:lstStyle/>
                    <a:p>
                      <a:r>
                        <a:rPr lang="en-US" dirty="0"/>
                        <a:t>Total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33CC"/>
                          </a:solidFill>
                        </a:rPr>
                        <a:t>About 2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87035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8B035-CDE6-4370-8985-FFF27F57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494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B5F39-92F2-4589-B16A-9833E440B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718" y="362303"/>
            <a:ext cx="8787882" cy="1069940"/>
          </a:xfrm>
        </p:spPr>
        <p:txBody>
          <a:bodyPr/>
          <a:lstStyle/>
          <a:p>
            <a:r>
              <a:rPr lang="en-US" dirty="0"/>
              <a:t>Useful Prep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42632-9002-488A-84B2-D96F774DF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New Writing Topics for Writing for an Academic Discussion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linkClick r:id="rId2"/>
              </a:rPr>
              <a:t>https://www.ets.org/toefl/ibt-enhancements/prep.html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Writing Samples by toeflresources.com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linkClick r:id="rId3"/>
              </a:rPr>
              <a:t>https://t.me/ibtil_TOEFLiBT/1578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0D5B0-8B3A-4129-8D59-5D34BA46B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0191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3C434C4-5FA6-4F1B-A212-05CC32065389}" vid="{24CB7AFB-9ECF-4A7D-9E9D-8C1637BB268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3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49D482E2-3F90-411C-B1D3-6F01844D25C9}" vid="{55B08F75-86C9-4155-A26F-AE9368C5EE1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3107</TotalTime>
  <Words>110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맑은 고딕</vt:lpstr>
      <vt:lpstr>Arial</vt:lpstr>
      <vt:lpstr>Calibri</vt:lpstr>
      <vt:lpstr>Georgia</vt:lpstr>
      <vt:lpstr>Theme1</vt:lpstr>
      <vt:lpstr>Custom Design</vt:lpstr>
      <vt:lpstr>Theme3</vt:lpstr>
      <vt:lpstr>TOEFL iBT  Interactive Course </vt:lpstr>
      <vt:lpstr>TOEFL iBT Overview </vt:lpstr>
      <vt:lpstr>Useful Prep Materials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Hamed Aalaee</dc:creator>
  <cp:lastModifiedBy>Hamed Aalaee</cp:lastModifiedBy>
  <cp:revision>367</cp:revision>
  <dcterms:created xsi:type="dcterms:W3CDTF">2020-09-17T08:36:18Z</dcterms:created>
  <dcterms:modified xsi:type="dcterms:W3CDTF">2023-07-17T10:25:02Z</dcterms:modified>
</cp:coreProperties>
</file>