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87" r:id="rId2"/>
    <p:sldMasterId id="2147483837" r:id="rId3"/>
  </p:sldMasterIdLst>
  <p:notesMasterIdLst>
    <p:notesMasterId r:id="rId15"/>
  </p:notesMasterIdLst>
  <p:sldIdLst>
    <p:sldId id="283" r:id="rId4"/>
    <p:sldId id="403" r:id="rId5"/>
    <p:sldId id="393" r:id="rId6"/>
    <p:sldId id="407" r:id="rId7"/>
    <p:sldId id="408" r:id="rId8"/>
    <p:sldId id="409" r:id="rId9"/>
    <p:sldId id="306" r:id="rId10"/>
    <p:sldId id="395" r:id="rId11"/>
    <p:sldId id="404" r:id="rId12"/>
    <p:sldId id="305" r:id="rId13"/>
    <p:sldId id="405" r:id="rId1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EC7A7-6A69-4021-B08B-ABE231E0424C}" type="datetimeFigureOut">
              <a:rPr lang="en-US" smtClean="0"/>
              <a:t>5/13/2023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667BA-420B-4968-95B7-1B7EFB00E5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751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031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43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43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www.ibtil.org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148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4584"/>
            <a:ext cx="5386917" cy="6413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5934"/>
            <a:ext cx="5386917" cy="394970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4584"/>
            <a:ext cx="5389033" cy="6413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5934"/>
            <a:ext cx="5389033" cy="394970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www.ibtil.org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285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www.ibtil.org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9315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www.ibtil.org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9384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2"/>
            <a:ext cx="4011084" cy="116204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258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0"/>
            <a:ext cx="4011084" cy="469053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www.ibtil.org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849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7267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3833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867"/>
            <a:ext cx="7315200" cy="80433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www.ibtil.org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766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www.ibtil.org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693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5167"/>
            <a:ext cx="2743200" cy="58504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5167"/>
            <a:ext cx="8026400" cy="585046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www.ibtil.org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6589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61254"/>
            <a:ext cx="8226490" cy="3083767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7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386585"/>
            <a:ext cx="8229600" cy="13716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08061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www.ibtil.org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74235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9350" y="192021"/>
            <a:ext cx="11713301" cy="1179288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altLang="ko-KR" dirty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01621" y="1700808"/>
            <a:ext cx="10766987" cy="61419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667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815413" y="2603037"/>
            <a:ext cx="10766987" cy="3994316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867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altLang="ko-KR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69841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65176"/>
            <a:ext cx="8229600" cy="3081528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648" y="3388268"/>
            <a:ext cx="8229600" cy="13716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www.ibtil.org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54943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1" y="1828800"/>
            <a:ext cx="4572000" cy="43481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599" y="1828800"/>
            <a:ext cx="4572000" cy="43481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www.ibtil.org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3566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8448" y="1627258"/>
            <a:ext cx="4572000" cy="6858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8448" y="2373284"/>
            <a:ext cx="4572000" cy="384048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7648" y="1627258"/>
            <a:ext cx="4572000" cy="6858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7648" y="2373284"/>
            <a:ext cx="4572000" cy="384048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www.ibtil.org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22925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www.ibtil.org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80354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www.ibtil.org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3324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0"/>
            <a:ext cx="7315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79330" y="457200"/>
            <a:ext cx="3603070" cy="15544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490" y="685800"/>
            <a:ext cx="610222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79330" y="2101850"/>
            <a:ext cx="3603070" cy="18288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www.ibtil.org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78560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0"/>
            <a:ext cx="7315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82712" y="457200"/>
            <a:ext cx="3602736" cy="15544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0" y="-1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82712" y="2101850"/>
            <a:ext cx="3602736" cy="1828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9994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www.ibtil.org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94105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50680" y="365125"/>
            <a:ext cx="1645920" cy="5811838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365125"/>
            <a:ext cx="7624664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www.ibtil.org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37925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BFEAD-57CF-438A-8084-C5AC7F47E54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462986"/>
            <a:ext cx="9144000" cy="178609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7A3CB-B083-4E49-9123-A5E47559D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4102C-4609-416C-A808-0FFE0051D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www.ibtil.org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BCC5D-6F2C-472F-BD4C-4096793DF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9BFFF1-5465-4317-B9DB-C23A5B1D76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34696"/>
            <a:ext cx="9144000" cy="45979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800" b="1">
                <a:latin typeface="+mn-lt"/>
                <a:cs typeface="Segoe UI Semibold" panose="020B07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A313B4B-5B98-4B33-885A-DF7669E72D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5336" y="1172982"/>
            <a:ext cx="1481328" cy="7589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66377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59563" y="202181"/>
            <a:ext cx="9793088" cy="1179288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altLang="ko-KR" dirty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639616" y="1518947"/>
            <a:ext cx="8997128" cy="61419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667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653408" y="2421175"/>
            <a:ext cx="8997128" cy="3994316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867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altLang="ko-KR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9278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BFEAD-57CF-438A-8084-C5AC7F47E54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462986"/>
            <a:ext cx="9144000" cy="178609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7A3CB-B083-4E49-9123-A5E47559D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4102C-4609-416C-A808-0FFE0051D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www.ibtil.org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BCC5D-6F2C-472F-BD4C-4096793DF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18DF1-3927-4EB5-B731-E9F865E166E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9BFFF1-5465-4317-B9DB-C23A5B1D76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34696"/>
            <a:ext cx="9144000" cy="45979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800" b="1">
                <a:latin typeface="+mn-lt"/>
                <a:cs typeface="Segoe UI Semibold" panose="020B07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53450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5E379-3C1C-4942-917E-02E25E8CB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969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6047C4-77C4-4E19-8DD7-2ED3165B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50B5CF-1C4F-4BA2-8E78-5F48C92A9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www.ibtil.org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C6A0A-8A9D-47A1-97DA-BB4949151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EA943F6-C418-4339-8C7E-A12127BDE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7777"/>
            <a:ext cx="10515600" cy="453429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07340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BFEAD-57CF-438A-8084-C5AC7F47E54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462986"/>
            <a:ext cx="9144000" cy="178609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7A3CB-B083-4E49-9123-A5E47559D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4102C-4609-416C-A808-0FFE0051D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www.ibtil.org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BCC5D-6F2C-472F-BD4C-4096793DF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9BFFF1-5465-4317-B9DB-C23A5B1D76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34696"/>
            <a:ext cx="9144000" cy="45979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800" b="1">
                <a:latin typeface="+mn-lt"/>
                <a:cs typeface="Segoe UI Semibold" panose="020B07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A313B4B-5B98-4B33-885A-DF7669E72D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5336" y="1172982"/>
            <a:ext cx="1481328" cy="7589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114391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1485"/>
            <a:ext cx="10363200" cy="146896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www.ibtil.org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32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www.ibtil.org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479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3133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185"/>
            <a:ext cx="10363200" cy="1500716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MM.DD.20XX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www.ibtil.org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00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0755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</p:sldLayoutIdLst>
  <p:hf hdr="0" ftr="0" dt="0"/>
  <p:txStyles>
    <p:titleStyle>
      <a:lvl1pPr algn="ctr" defTabSz="1219170" rtl="0" eaLnBrk="1" latinLnBrk="1" hangingPunct="1">
        <a:spcBef>
          <a:spcPct val="0"/>
        </a:spcBef>
        <a:buNone/>
        <a:defRPr sz="48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457189" indent="-457189" algn="l" defTabSz="1219170" rtl="0" eaLnBrk="1" latinLnBrk="1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1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1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1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516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MM.DD.20XX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www.ibtil.org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208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hf hdr="0" ftr="0" dt="0"/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362303"/>
            <a:ext cx="9601200" cy="10699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799"/>
            <a:ext cx="9601200" cy="4348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85492"/>
            <a:ext cx="6099048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www.ibtil.org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19253" y="6385492"/>
            <a:ext cx="982047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MM.DD.20XX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3532" y="6385492"/>
            <a:ext cx="828868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1670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8000" cap="all" dirty="0">
                <a:solidFill>
                  <a:schemeClr val="accent6"/>
                </a:solidFill>
              </a:rPr>
              <a:t>Writing Week 1</a:t>
            </a:r>
            <a:endParaRPr lang="en-US" sz="4800" dirty="0">
              <a:solidFill>
                <a:schemeClr val="accent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7420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8434" y="362303"/>
            <a:ext cx="8728166" cy="1069940"/>
          </a:xfrm>
        </p:spPr>
        <p:txBody>
          <a:bodyPr>
            <a:normAutofit/>
          </a:bodyPr>
          <a:lstStyle/>
          <a:p>
            <a:r>
              <a:rPr lang="en-US" dirty="0"/>
              <a:t>Sample Topic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95400" y="1642369"/>
            <a:ext cx="9601200" cy="4534593"/>
          </a:xfrm>
        </p:spPr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en-US" sz="3600" b="1" dirty="0">
                <a:solidFill>
                  <a:schemeClr val="bg1"/>
                </a:solidFill>
              </a:rPr>
              <a:t>Do you agree or disagree with the statement? People will spend less time cooking and preparing food in twenty years.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10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43921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26C93-A668-42B1-937C-336693EBD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6769" y="497149"/>
            <a:ext cx="8339830" cy="935093"/>
          </a:xfrm>
        </p:spPr>
        <p:txBody>
          <a:bodyPr>
            <a:normAutofit fontScale="90000"/>
          </a:bodyPr>
          <a:lstStyle/>
          <a:p>
            <a:r>
              <a:rPr lang="en-US" dirty="0"/>
              <a:t>Topic Sentences: make sure your TS clearly addresses the question.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465D1-5B29-4C89-BEFA-71FBC6FB7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>
                <a:solidFill>
                  <a:srgbClr val="0033CC"/>
                </a:solidFill>
              </a:rPr>
              <a:t>Agree:</a:t>
            </a:r>
          </a:p>
          <a:p>
            <a:pPr algn="just"/>
            <a:r>
              <a:rPr lang="en-US" sz="3200" dirty="0">
                <a:solidFill>
                  <a:srgbClr val="FF0000"/>
                </a:solidFill>
              </a:rPr>
              <a:t>TS 1: </a:t>
            </a:r>
            <a:r>
              <a:rPr lang="en-US" sz="3200" dirty="0">
                <a:solidFill>
                  <a:srgbClr val="0033CC"/>
                </a:solidFill>
              </a:rPr>
              <a:t>First, people’s lives get more complicated day by day, leaving them less time to allocate to cooking.  </a:t>
            </a:r>
          </a:p>
          <a:p>
            <a:pPr algn="just"/>
            <a:r>
              <a:rPr lang="en-US" sz="3200" dirty="0">
                <a:solidFill>
                  <a:srgbClr val="FF0000"/>
                </a:solidFill>
              </a:rPr>
              <a:t>TS 2: </a:t>
            </a:r>
            <a:r>
              <a:rPr lang="en-US" sz="3200" dirty="0">
                <a:solidFill>
                  <a:srgbClr val="0033CC"/>
                </a:solidFill>
              </a:rPr>
              <a:t>Second, as technology develops, there will be more cooking appliances which will facilitate cooking and shorten the time people spend on preparing food.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C76BB9-D72C-4D7D-8E39-09714EAF5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11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9401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8EE42-F220-46A1-B966-DF10FAFC2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2146" y="388936"/>
            <a:ext cx="9601200" cy="1069940"/>
          </a:xfrm>
        </p:spPr>
        <p:txBody>
          <a:bodyPr/>
          <a:lstStyle/>
          <a:p>
            <a:r>
              <a:rPr lang="en-US" dirty="0"/>
              <a:t>Writing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AAF7F46-0C76-477C-993E-A5A6132D66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1653580"/>
              </p:ext>
            </p:extLst>
          </p:nvPr>
        </p:nvGraphicFramePr>
        <p:xfrm>
          <a:off x="1295399" y="1828800"/>
          <a:ext cx="9266854" cy="356616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633427">
                  <a:extLst>
                    <a:ext uri="{9D8B030D-6E8A-4147-A177-3AD203B41FA5}">
                      <a16:colId xmlns:a16="http://schemas.microsoft.com/office/drawing/2014/main" val="1952330240"/>
                    </a:ext>
                  </a:extLst>
                </a:gridCol>
                <a:gridCol w="4633427">
                  <a:extLst>
                    <a:ext uri="{9D8B030D-6E8A-4147-A177-3AD203B41FA5}">
                      <a16:colId xmlns:a16="http://schemas.microsoft.com/office/drawing/2014/main" val="2492156853"/>
                    </a:ext>
                  </a:extLst>
                </a:gridCol>
              </a:tblGrid>
              <a:tr h="180496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0033CC"/>
                          </a:solidFill>
                        </a:rPr>
                        <a:t>Task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0033CC"/>
                          </a:solidFill>
                        </a:rPr>
                        <a:t>Integrated (Read- Listen- Write)</a:t>
                      </a:r>
                    </a:p>
                    <a:p>
                      <a:r>
                        <a:rPr lang="en-US" sz="2400" b="1" dirty="0">
                          <a:solidFill>
                            <a:srgbClr val="0033CC"/>
                          </a:solidFill>
                        </a:rPr>
                        <a:t>20 Minutes</a:t>
                      </a:r>
                    </a:p>
                    <a:p>
                      <a:r>
                        <a:rPr lang="en-US" sz="2400" b="1" dirty="0">
                          <a:solidFill>
                            <a:srgbClr val="0033CC"/>
                          </a:solidFill>
                        </a:rPr>
                        <a:t>150-225 Words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2132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0033CC"/>
                          </a:solidFill>
                        </a:rPr>
                        <a:t>Task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0033CC"/>
                          </a:solidFill>
                        </a:rPr>
                        <a:t>Writing for an Academic Discussion</a:t>
                      </a:r>
                    </a:p>
                    <a:p>
                      <a:r>
                        <a:rPr lang="en-US" sz="2400" b="1" dirty="0">
                          <a:solidFill>
                            <a:srgbClr val="0033CC"/>
                          </a:solidFill>
                        </a:rPr>
                        <a:t>10 Minutes </a:t>
                      </a:r>
                    </a:p>
                    <a:p>
                      <a:r>
                        <a:rPr lang="en-US" sz="2400" b="1" dirty="0">
                          <a:solidFill>
                            <a:srgbClr val="0033CC"/>
                          </a:solidFill>
                        </a:rPr>
                        <a:t>At least 100 words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652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0033CC"/>
                          </a:solidFill>
                        </a:rPr>
                        <a:t>30 Minutes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516348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11B420-D13C-4AA2-91C2-700AEB22D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78894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308" y="362303"/>
            <a:ext cx="8754291" cy="1069940"/>
          </a:xfrm>
        </p:spPr>
        <p:txBody>
          <a:bodyPr/>
          <a:lstStyle/>
          <a:p>
            <a:r>
              <a:rPr lang="en-US" dirty="0"/>
              <a:t>Writing: Integrated Task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2489972"/>
              </p:ext>
            </p:extLst>
          </p:nvPr>
        </p:nvGraphicFramePr>
        <p:xfrm>
          <a:off x="1541416" y="1811384"/>
          <a:ext cx="8351520" cy="3589951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783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3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3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3942"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3 STEPS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6571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READING(3 Minutes</a:t>
                      </a:r>
                      <a:r>
                        <a:rPr lang="en-US" sz="2000" b="1" baseline="0" dirty="0">
                          <a:solidFill>
                            <a:schemeClr val="bg1"/>
                          </a:solidFill>
                        </a:rPr>
                        <a:t>)</a:t>
                      </a:r>
                    </a:p>
                    <a:p>
                      <a:endParaRPr lang="en-US" sz="20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LISTENING</a:t>
                      </a:r>
                      <a:r>
                        <a:rPr lang="en-US" sz="2000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r>
                        <a:rPr lang="en-US" sz="2000" b="1" baseline="0" dirty="0">
                          <a:solidFill>
                            <a:schemeClr val="bg1"/>
                          </a:solidFill>
                        </a:rPr>
                        <a:t>2-3 Minutes.</a:t>
                      </a:r>
                    </a:p>
                    <a:p>
                      <a:endParaRPr lang="en-US" sz="20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Writing Time:</a:t>
                      </a:r>
                      <a:r>
                        <a:rPr lang="en-US" sz="2000" b="1" baseline="0" dirty="0">
                          <a:solidFill>
                            <a:schemeClr val="bg1"/>
                          </a:solidFill>
                        </a:rPr>
                        <a:t> 20</a:t>
                      </a:r>
                    </a:p>
                    <a:p>
                      <a:r>
                        <a:rPr lang="en-US" sz="2000" b="1" baseline="0" dirty="0">
                          <a:solidFill>
                            <a:schemeClr val="bg1"/>
                          </a:solidFill>
                        </a:rPr>
                        <a:t>Minutes</a:t>
                      </a:r>
                    </a:p>
                    <a:p>
                      <a:endParaRPr lang="en-US" sz="2000" b="1" baseline="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2000" b="1" baseline="0" dirty="0">
                          <a:solidFill>
                            <a:schemeClr val="bg1"/>
                          </a:solidFill>
                        </a:rPr>
                        <a:t>State the points from the lecture and explain how they support or reject the reading passage.</a:t>
                      </a:r>
                    </a:p>
                    <a:p>
                      <a:r>
                        <a:rPr lang="en-US" sz="2000" b="1" baseline="0" dirty="0">
                          <a:solidFill>
                            <a:schemeClr val="bg1"/>
                          </a:solidFill>
                        </a:rPr>
                        <a:t>Words: 150-225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865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F3DC6-8975-4279-BB92-F21510F96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4008" y="362303"/>
            <a:ext cx="8792592" cy="1069940"/>
          </a:xfrm>
        </p:spPr>
        <p:txBody>
          <a:bodyPr/>
          <a:lstStyle/>
          <a:p>
            <a:r>
              <a:rPr lang="en-US" dirty="0"/>
              <a:t>Writing for an Academic Discussion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4ED3242-D16F-4DBD-9B29-1E9661A0F2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672" y="1432243"/>
            <a:ext cx="7696939" cy="4701347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B2F187-C090-439C-9AC8-751AD503A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6017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5850" y="362303"/>
            <a:ext cx="8710749" cy="427810"/>
          </a:xfrm>
        </p:spPr>
        <p:txBody>
          <a:bodyPr>
            <a:normAutofit fontScale="90000"/>
          </a:bodyPr>
          <a:lstStyle/>
          <a:p>
            <a:r>
              <a:rPr lang="en-US" dirty="0"/>
              <a:t>Writing Scoring Criteria </a:t>
            </a:r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5591216F-3F2C-40D6-A638-3B8CF3766D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20543" y="790113"/>
            <a:ext cx="7985607" cy="291875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5</a:t>
            </a:fld>
            <a:endParaRPr lang="en-US" noProof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193B2B-F135-4CFF-92FD-7002CEA5A8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3122" y="3695333"/>
            <a:ext cx="7167240" cy="3087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131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7200" dirty="0"/>
              <a:t>Writing for an Academic Discussion </a:t>
            </a:r>
            <a:endParaRPr lang="en-US" sz="4400" dirty="0">
              <a:solidFill>
                <a:schemeClr val="accent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t>6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98138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8730" y="336178"/>
            <a:ext cx="8527869" cy="1069940"/>
          </a:xfrm>
        </p:spPr>
        <p:txBody>
          <a:bodyPr>
            <a:normAutofit/>
          </a:bodyPr>
          <a:lstStyle/>
          <a:p>
            <a:r>
              <a:rPr lang="en-US" dirty="0"/>
              <a:t>How to Improve Your TOEFL Writing Skill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4000" b="1" dirty="0">
                <a:solidFill>
                  <a:schemeClr val="accent6"/>
                </a:solidFill>
              </a:rPr>
              <a:t>1. Read sample topics</a:t>
            </a:r>
          </a:p>
          <a:p>
            <a:pPr algn="just"/>
            <a:r>
              <a:rPr lang="en-US" sz="4000" b="1" dirty="0">
                <a:solidFill>
                  <a:schemeClr val="bg1"/>
                </a:solidFill>
              </a:rPr>
              <a:t>2. Read samples by TOP SCORERS</a:t>
            </a:r>
          </a:p>
          <a:p>
            <a:pPr algn="just"/>
            <a:r>
              <a:rPr lang="en-US" sz="4000" b="1" dirty="0">
                <a:solidFill>
                  <a:schemeClr val="accent6"/>
                </a:solidFill>
              </a:rPr>
              <a:t>3. Develop your own framework and writing strategy. Learn. Do not memorize.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598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308" y="362303"/>
            <a:ext cx="8754291" cy="769811"/>
          </a:xfrm>
        </p:spPr>
        <p:txBody>
          <a:bodyPr>
            <a:normAutofit/>
          </a:bodyPr>
          <a:lstStyle/>
          <a:p>
            <a:r>
              <a:rPr lang="en-US" sz="2800" dirty="0"/>
              <a:t>How to Improve Your TOEFL Writing Skill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0183" y="1432243"/>
            <a:ext cx="9601200" cy="4242027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8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68592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D05FB-DE78-4446-8B25-1A9BB9FB3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7172" y="362303"/>
            <a:ext cx="8659427" cy="1069940"/>
          </a:xfrm>
        </p:spPr>
        <p:txBody>
          <a:bodyPr/>
          <a:lstStyle/>
          <a:p>
            <a:r>
              <a:rPr lang="en-US" dirty="0"/>
              <a:t>A good paragraph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5EAE5C0E-4F9D-4D5A-885F-F5F2AD8645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1487368"/>
              </p:ext>
            </p:extLst>
          </p:nvPr>
        </p:nvGraphicFramePr>
        <p:xfrm>
          <a:off x="1295400" y="1828800"/>
          <a:ext cx="9601200" cy="35661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850472">
                  <a:extLst>
                    <a:ext uri="{9D8B030D-6E8A-4147-A177-3AD203B41FA5}">
                      <a16:colId xmlns:a16="http://schemas.microsoft.com/office/drawing/2014/main" val="503049003"/>
                    </a:ext>
                  </a:extLst>
                </a:gridCol>
                <a:gridCol w="6750728">
                  <a:extLst>
                    <a:ext uri="{9D8B030D-6E8A-4147-A177-3AD203B41FA5}">
                      <a16:colId xmlns:a16="http://schemas.microsoft.com/office/drawing/2014/main" val="35830839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Topic sentence (TS)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A topic sentence is the most important sentence in a paragraph. Sometimes referred to as a focus sentence, the topic sentence helps organize the paragraph by summarizing the information in the paragraph.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good topic sentence is specific enough to give a clear sense of what to expect from the paragraph, but general enough that it doesn't give everything away.</a:t>
                      </a:r>
                      <a:endParaRPr lang="en-US" b="1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834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Explain your 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2-4 sentences </a:t>
                      </a:r>
                    </a:p>
                    <a:p>
                      <a:r>
                        <a:rPr lang="en-US" b="1" dirty="0"/>
                        <a:t>In fact,</a:t>
                      </a:r>
                    </a:p>
                    <a:p>
                      <a:r>
                        <a:rPr lang="en-US" b="1" dirty="0"/>
                        <a:t>This is because….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040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Provide evidence (examples)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For example,</a:t>
                      </a:r>
                    </a:p>
                    <a:p>
                      <a:r>
                        <a:rPr lang="en-US" b="1" dirty="0"/>
                        <a:t>To illustrate,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072414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7F6754-8D30-49C1-B1D7-7DD76459D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1BC7-E183-40DB-AC97-C19EA4EB8894}" type="slidenum">
              <a:rPr lang="en-US" noProof="0" smtClean="0"/>
              <a:pPr/>
              <a:t>9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60449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3C434C4-5FA6-4F1B-A212-05CC32065389}" vid="{24CB7AFB-9ECF-4A7D-9E9D-8C1637BB268D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eme3">
  <a:themeElements>
    <a:clrScheme name="BrushedMetal">
      <a:dk1>
        <a:sysClr val="windowText" lastClr="000000"/>
      </a:dk1>
      <a:lt1>
        <a:sysClr val="window" lastClr="FFFFFF"/>
      </a:lt1>
      <a:dk2>
        <a:srgbClr val="2F333A"/>
      </a:dk2>
      <a:lt2>
        <a:srgbClr val="E4F9F9"/>
      </a:lt2>
      <a:accent1>
        <a:srgbClr val="07CB98"/>
      </a:accent1>
      <a:accent2>
        <a:srgbClr val="5A90D1"/>
      </a:accent2>
      <a:accent3>
        <a:srgbClr val="E6AD1E"/>
      </a:accent3>
      <a:accent4>
        <a:srgbClr val="EA6312"/>
      </a:accent4>
      <a:accent5>
        <a:srgbClr val="8253A9"/>
      </a:accent5>
      <a:accent6>
        <a:srgbClr val="CB274A"/>
      </a:accent6>
      <a:hlink>
        <a:srgbClr val="5A90D1"/>
      </a:hlink>
      <a:folHlink>
        <a:srgbClr val="969696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3" id="{49D482E2-3F90-411C-B1D3-6F01844D25C9}" vid="{55B08F75-86C9-4155-A26F-AE9368C5EE11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2791</TotalTime>
  <Words>262</Words>
  <Application>Microsoft Office PowerPoint</Application>
  <PresentationFormat>Widescreen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맑은 고딕</vt:lpstr>
      <vt:lpstr>Arial</vt:lpstr>
      <vt:lpstr>Calibri</vt:lpstr>
      <vt:lpstr>Georgia</vt:lpstr>
      <vt:lpstr>Theme1</vt:lpstr>
      <vt:lpstr>Custom Design</vt:lpstr>
      <vt:lpstr>Theme3</vt:lpstr>
      <vt:lpstr>Writing Week 1</vt:lpstr>
      <vt:lpstr>Writing</vt:lpstr>
      <vt:lpstr>Writing: Integrated Task</vt:lpstr>
      <vt:lpstr>Writing for an Academic Discussion </vt:lpstr>
      <vt:lpstr>Writing Scoring Criteria </vt:lpstr>
      <vt:lpstr>Writing for an Academic Discussion </vt:lpstr>
      <vt:lpstr>How to Improve Your TOEFL Writing Skill</vt:lpstr>
      <vt:lpstr>How to Improve Your TOEFL Writing Skill</vt:lpstr>
      <vt:lpstr>A good paragraph</vt:lpstr>
      <vt:lpstr>Sample Topic</vt:lpstr>
      <vt:lpstr>Topic Sentences: make sure your TS clearly addresses the question.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Hamed Aalaee</dc:creator>
  <cp:lastModifiedBy>Hamed Aalaee</cp:lastModifiedBy>
  <cp:revision>328</cp:revision>
  <dcterms:created xsi:type="dcterms:W3CDTF">2020-09-17T08:36:18Z</dcterms:created>
  <dcterms:modified xsi:type="dcterms:W3CDTF">2023-05-13T14:35:04Z</dcterms:modified>
</cp:coreProperties>
</file>