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87" r:id="rId2"/>
    <p:sldMasterId id="2147483837" r:id="rId3"/>
  </p:sldMasterIdLst>
  <p:notesMasterIdLst>
    <p:notesMasterId r:id="rId15"/>
  </p:notesMasterIdLst>
  <p:sldIdLst>
    <p:sldId id="283" r:id="rId4"/>
    <p:sldId id="403" r:id="rId5"/>
    <p:sldId id="393" r:id="rId6"/>
    <p:sldId id="407" r:id="rId7"/>
    <p:sldId id="408" r:id="rId8"/>
    <p:sldId id="409" r:id="rId9"/>
    <p:sldId id="306" r:id="rId10"/>
    <p:sldId id="395" r:id="rId11"/>
    <p:sldId id="404" r:id="rId12"/>
    <p:sldId id="305" r:id="rId13"/>
    <p:sldId id="405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EC7A7-6A69-4021-B08B-ABE231E0424C}" type="datetimeFigureOut">
              <a:rPr lang="en-US" smtClean="0"/>
              <a:t>5/13/2023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67BA-420B-4968-95B7-1B7EFB00E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5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03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4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8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31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38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49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9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58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1254"/>
            <a:ext cx="8226490" cy="308376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86585"/>
            <a:ext cx="8229600" cy="13716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0806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423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9350" y="192021"/>
            <a:ext cx="11713301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1621" y="1700808"/>
            <a:ext cx="10766987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15413" y="2603037"/>
            <a:ext cx="10766987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984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65176"/>
            <a:ext cx="8229600" cy="308152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648" y="3388268"/>
            <a:ext cx="8229600" cy="13716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549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1" y="1828800"/>
            <a:ext cx="4572000" cy="4348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599" y="1828800"/>
            <a:ext cx="4572000" cy="4348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66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448" y="1627258"/>
            <a:ext cx="45720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8448" y="2373284"/>
            <a:ext cx="4572000" cy="384048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627258"/>
            <a:ext cx="45720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373284"/>
            <a:ext cx="4572000" cy="384048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292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8035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32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9330" y="457200"/>
            <a:ext cx="3603070" cy="15544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90" y="685800"/>
            <a:ext cx="61022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9330" y="2101850"/>
            <a:ext cx="3603070" cy="18288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856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2712" y="457200"/>
            <a:ext cx="3602736" cy="15544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-1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82712" y="2101850"/>
            <a:ext cx="3602736" cy="1828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99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410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50680" y="365125"/>
            <a:ext cx="164592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65125"/>
            <a:ext cx="7624664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792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313B4B-5B98-4B33-885A-DF7669E72D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5336" y="117298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637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202181"/>
            <a:ext cx="979308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518947"/>
            <a:ext cx="8997128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421175"/>
            <a:ext cx="8997128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27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8DF1-3927-4EB5-B731-E9F865E166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345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943F6-C418-4339-8C7E-A12127BD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777"/>
            <a:ext cx="10515600" cy="453429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734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www.ibtil.org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313B4B-5B98-4B33-885A-DF7669E72D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5336" y="117298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1439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7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www.ibtil.org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0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75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</p:sldLayoutIdLst>
  <p:hf hdr="0" ftr="0" dt="0"/>
  <p:txStyles>
    <p:titleStyle>
      <a:lvl1pPr algn="ctr" defTabSz="1219170" rtl="0" eaLnBrk="1" latinLnBrk="1" hangingPunct="1">
        <a:spcBef>
          <a:spcPct val="0"/>
        </a:spcBef>
        <a:buNone/>
        <a:defRPr sz="4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www.ibtil.org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0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62303"/>
            <a:ext cx="9601200" cy="10699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799"/>
            <a:ext cx="9601200" cy="43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85492"/>
            <a:ext cx="609904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www.ibtil.org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19253" y="6385492"/>
            <a:ext cx="98204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MM.DD.20XX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3532" y="6385492"/>
            <a:ext cx="82886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67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cap="all" dirty="0">
                <a:solidFill>
                  <a:schemeClr val="accent6"/>
                </a:solidFill>
              </a:rPr>
              <a:t>Writing Week 1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742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2303"/>
            <a:ext cx="8728166" cy="1069940"/>
          </a:xfrm>
        </p:spPr>
        <p:txBody>
          <a:bodyPr>
            <a:normAutofit/>
          </a:bodyPr>
          <a:lstStyle/>
          <a:p>
            <a:r>
              <a:rPr lang="en-US" dirty="0"/>
              <a:t>Sample Topic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642369"/>
            <a:ext cx="9601200" cy="453459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Do you agree or disagree with the statement? People will spend less time cooking and preparing food in twenty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39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6C93-A668-42B1-937C-336693EB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769" y="497149"/>
            <a:ext cx="8339830" cy="935093"/>
          </a:xfrm>
        </p:spPr>
        <p:txBody>
          <a:bodyPr>
            <a:normAutofit fontScale="90000"/>
          </a:bodyPr>
          <a:lstStyle/>
          <a:p>
            <a:r>
              <a:rPr lang="en-US" dirty="0"/>
              <a:t>Topic Sentences: make sure your TS clearly addresses the question.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465D1-5B29-4C89-BEFA-71FBC6FB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rgbClr val="0033CC"/>
                </a:solidFill>
              </a:rPr>
              <a:t>Agree:</a:t>
            </a:r>
          </a:p>
          <a:p>
            <a:pPr algn="just"/>
            <a:r>
              <a:rPr lang="en-US" sz="3200" dirty="0">
                <a:solidFill>
                  <a:srgbClr val="FF0000"/>
                </a:solidFill>
              </a:rPr>
              <a:t>TS 1: </a:t>
            </a:r>
            <a:r>
              <a:rPr lang="en-US" sz="3200" dirty="0">
                <a:solidFill>
                  <a:srgbClr val="0033CC"/>
                </a:solidFill>
              </a:rPr>
              <a:t>First, people’s lives get more complicated day by day, leaving them less time to allocate to cooking.  </a:t>
            </a:r>
          </a:p>
          <a:p>
            <a:pPr algn="just"/>
            <a:r>
              <a:rPr lang="en-US" sz="3200" dirty="0">
                <a:solidFill>
                  <a:srgbClr val="FF0000"/>
                </a:solidFill>
              </a:rPr>
              <a:t>TS 2: </a:t>
            </a:r>
            <a:r>
              <a:rPr lang="en-US" sz="3200" dirty="0">
                <a:solidFill>
                  <a:srgbClr val="0033CC"/>
                </a:solidFill>
              </a:rPr>
              <a:t>Second, as technology develops, there will be more cooking appliances which will facilitate cooking and shorten the time people spend on preparing food.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76BB9-D72C-4D7D-8E39-09714EAF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9401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EE42-F220-46A1-B966-DF10FAFC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146" y="388936"/>
            <a:ext cx="9601200" cy="1069940"/>
          </a:xfrm>
        </p:spPr>
        <p:txBody>
          <a:bodyPr/>
          <a:lstStyle/>
          <a:p>
            <a:r>
              <a:rPr lang="en-US" dirty="0"/>
              <a:t>Writing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AAF7F46-0C76-477C-993E-A5A6132D6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653580"/>
              </p:ext>
            </p:extLst>
          </p:nvPr>
        </p:nvGraphicFramePr>
        <p:xfrm>
          <a:off x="1295399" y="1828800"/>
          <a:ext cx="9266854" cy="3566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33427">
                  <a:extLst>
                    <a:ext uri="{9D8B030D-6E8A-4147-A177-3AD203B41FA5}">
                      <a16:colId xmlns:a16="http://schemas.microsoft.com/office/drawing/2014/main" val="1952330240"/>
                    </a:ext>
                  </a:extLst>
                </a:gridCol>
                <a:gridCol w="4633427">
                  <a:extLst>
                    <a:ext uri="{9D8B030D-6E8A-4147-A177-3AD203B41FA5}">
                      <a16:colId xmlns:a16="http://schemas.microsoft.com/office/drawing/2014/main" val="2492156853"/>
                    </a:ext>
                  </a:extLst>
                </a:gridCol>
              </a:tblGrid>
              <a:tr h="180496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Task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Integrated (Read- Listen- Write)</a:t>
                      </a:r>
                    </a:p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20 Minutes</a:t>
                      </a:r>
                    </a:p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150-225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213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Task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Writing for an Academic Discussion</a:t>
                      </a:r>
                    </a:p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10 Minutes </a:t>
                      </a:r>
                    </a:p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At least 100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652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30 Minutes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51634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1B420-D13C-4AA2-91C2-700AEB22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889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308" y="362303"/>
            <a:ext cx="8754291" cy="1069940"/>
          </a:xfrm>
        </p:spPr>
        <p:txBody>
          <a:bodyPr/>
          <a:lstStyle/>
          <a:p>
            <a:r>
              <a:rPr lang="en-US" dirty="0"/>
              <a:t>Writing: Integrated Task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489972"/>
              </p:ext>
            </p:extLst>
          </p:nvPr>
        </p:nvGraphicFramePr>
        <p:xfrm>
          <a:off x="1541416" y="1811384"/>
          <a:ext cx="8351520" cy="358995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83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9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 STEPS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571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READING(3 Minutes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endParaRPr lang="en-US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LISTENING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2-3 Minutes.</a:t>
                      </a:r>
                    </a:p>
                    <a:p>
                      <a:endParaRPr lang="en-US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Writing Time: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 20</a:t>
                      </a:r>
                    </a:p>
                    <a:p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Minutes</a:t>
                      </a:r>
                    </a:p>
                    <a:p>
                      <a:endParaRPr lang="en-US" sz="2000" b="1" baseline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State the points from the lecture and explain how they support or reject the reading passage.</a:t>
                      </a:r>
                    </a:p>
                    <a:p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Words: 150-225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6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3DC6-8975-4279-BB92-F21510F9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008" y="362303"/>
            <a:ext cx="8792592" cy="1069940"/>
          </a:xfrm>
        </p:spPr>
        <p:txBody>
          <a:bodyPr/>
          <a:lstStyle/>
          <a:p>
            <a:r>
              <a:rPr lang="en-US" dirty="0"/>
              <a:t>Writing for an Academic Discussion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ED3242-D16F-4DBD-9B29-1E9661A0F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672" y="1432243"/>
            <a:ext cx="7696939" cy="470134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2F187-C090-439C-9AC8-751AD503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017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850" y="362303"/>
            <a:ext cx="8710749" cy="427810"/>
          </a:xfrm>
        </p:spPr>
        <p:txBody>
          <a:bodyPr>
            <a:normAutofit fontScale="90000"/>
          </a:bodyPr>
          <a:lstStyle/>
          <a:p>
            <a:r>
              <a:rPr lang="en-US" dirty="0"/>
              <a:t>Writing Scoring Criteria 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591216F-3F2C-40D6-A638-3B8CF3766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0543" y="790113"/>
            <a:ext cx="7985607" cy="291875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193B2B-F135-4CFF-92FD-7002CEA5A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122" y="3695333"/>
            <a:ext cx="7167240" cy="308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3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Writing for an Academic Discussion </a:t>
            </a:r>
            <a:endParaRPr lang="en-US" sz="4400" dirty="0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9813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730" y="336178"/>
            <a:ext cx="8527869" cy="1069940"/>
          </a:xfrm>
        </p:spPr>
        <p:txBody>
          <a:bodyPr>
            <a:normAutofit/>
          </a:bodyPr>
          <a:lstStyle/>
          <a:p>
            <a:r>
              <a:rPr lang="en-US" dirty="0"/>
              <a:t>How to Improve Your TOEFL Writing Skill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b="1" dirty="0">
                <a:solidFill>
                  <a:schemeClr val="accent6"/>
                </a:solidFill>
              </a:rPr>
              <a:t>1. Read sample topics</a:t>
            </a:r>
          </a:p>
          <a:p>
            <a:pPr algn="just"/>
            <a:r>
              <a:rPr lang="en-US" sz="4000" b="1" dirty="0">
                <a:solidFill>
                  <a:schemeClr val="bg1"/>
                </a:solidFill>
              </a:rPr>
              <a:t>2. Read samples by TOP SCORERS</a:t>
            </a:r>
          </a:p>
          <a:p>
            <a:pPr algn="just"/>
            <a:r>
              <a:rPr lang="en-US" sz="4000" b="1" dirty="0">
                <a:solidFill>
                  <a:schemeClr val="accent6"/>
                </a:solidFill>
              </a:rPr>
              <a:t>3. Develop your own framework and writing strategy. Learn. Do not memorize.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59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308" y="362303"/>
            <a:ext cx="8754291" cy="769811"/>
          </a:xfrm>
        </p:spPr>
        <p:txBody>
          <a:bodyPr>
            <a:normAutofit/>
          </a:bodyPr>
          <a:lstStyle/>
          <a:p>
            <a:r>
              <a:rPr lang="en-US" sz="2800" dirty="0"/>
              <a:t>How to Improve Your TOEFL Writing Skill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183" y="1432243"/>
            <a:ext cx="9601200" cy="42420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85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D05FB-DE78-4446-8B25-1A9BB9FB3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172" y="362303"/>
            <a:ext cx="8659427" cy="1069940"/>
          </a:xfrm>
        </p:spPr>
        <p:txBody>
          <a:bodyPr/>
          <a:lstStyle/>
          <a:p>
            <a:r>
              <a:rPr lang="en-US" dirty="0"/>
              <a:t>A good paragraph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EAE5C0E-4F9D-4D5A-885F-F5F2AD8645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487368"/>
              </p:ext>
            </p:extLst>
          </p:nvPr>
        </p:nvGraphicFramePr>
        <p:xfrm>
          <a:off x="1295400" y="1828800"/>
          <a:ext cx="9601200" cy="3566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50472">
                  <a:extLst>
                    <a:ext uri="{9D8B030D-6E8A-4147-A177-3AD203B41FA5}">
                      <a16:colId xmlns:a16="http://schemas.microsoft.com/office/drawing/2014/main" val="503049003"/>
                    </a:ext>
                  </a:extLst>
                </a:gridCol>
                <a:gridCol w="6750728">
                  <a:extLst>
                    <a:ext uri="{9D8B030D-6E8A-4147-A177-3AD203B41FA5}">
                      <a16:colId xmlns:a16="http://schemas.microsoft.com/office/drawing/2014/main" val="3583083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Topic sentence (TS)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 topic sentence is the most important sentence in a paragraph. Sometimes referred to as a focus sentence, the topic sentence helps organize the paragraph by summarizing the information in the paragraph.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good topic sentence is specific enough to give a clear sense of what to expect from the paragraph, but general enough that it doesn't give everything away.</a:t>
                      </a:r>
                      <a:endParaRPr lang="en-US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83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Explain your 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2-4 sentences </a:t>
                      </a:r>
                    </a:p>
                    <a:p>
                      <a:r>
                        <a:rPr lang="en-US" b="1" dirty="0"/>
                        <a:t>In fact,</a:t>
                      </a:r>
                    </a:p>
                    <a:p>
                      <a:r>
                        <a:rPr lang="en-US" b="1" dirty="0"/>
                        <a:t>This is because….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4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Provide evidence (examples)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 example,</a:t>
                      </a:r>
                    </a:p>
                    <a:p>
                      <a:r>
                        <a:rPr lang="en-US" b="1" dirty="0"/>
                        <a:t>To illustrate,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72414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F6754-8D30-49C1-B1D7-7DD76459D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en-US" noProof="0" smtClean="0"/>
              <a:pPr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044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3C434C4-5FA6-4F1B-A212-05CC32065389}" vid="{24CB7AFB-9ECF-4A7D-9E9D-8C1637BB268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3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49D482E2-3F90-411C-B1D3-6F01844D25C9}" vid="{55B08F75-86C9-4155-A26F-AE9368C5EE1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2791</TotalTime>
  <Words>262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맑은 고딕</vt:lpstr>
      <vt:lpstr>Arial</vt:lpstr>
      <vt:lpstr>Calibri</vt:lpstr>
      <vt:lpstr>Georgia</vt:lpstr>
      <vt:lpstr>Theme1</vt:lpstr>
      <vt:lpstr>Custom Design</vt:lpstr>
      <vt:lpstr>Theme3</vt:lpstr>
      <vt:lpstr>Writing Week 1</vt:lpstr>
      <vt:lpstr>Writing</vt:lpstr>
      <vt:lpstr>Writing: Integrated Task</vt:lpstr>
      <vt:lpstr>Writing for an Academic Discussion </vt:lpstr>
      <vt:lpstr>Writing Scoring Criteria </vt:lpstr>
      <vt:lpstr>Writing for an Academic Discussion </vt:lpstr>
      <vt:lpstr>How to Improve Your TOEFL Writing Skill</vt:lpstr>
      <vt:lpstr>How to Improve Your TOEFL Writing Skill</vt:lpstr>
      <vt:lpstr>A good paragraph</vt:lpstr>
      <vt:lpstr>Sample Topic</vt:lpstr>
      <vt:lpstr>Topic Sentences: make sure your TS clearly addresses the question.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Hamed Aalaee</dc:creator>
  <cp:lastModifiedBy>Hamed Aalaee</cp:lastModifiedBy>
  <cp:revision>328</cp:revision>
  <dcterms:created xsi:type="dcterms:W3CDTF">2020-09-17T08:36:18Z</dcterms:created>
  <dcterms:modified xsi:type="dcterms:W3CDTF">2023-05-13T14:35:04Z</dcterms:modified>
</cp:coreProperties>
</file>